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8" r:id="rId14"/>
    <p:sldId id="267" r:id="rId15"/>
    <p:sldId id="269" r:id="rId16"/>
    <p:sldId id="271" r:id="rId17"/>
    <p:sldId id="272" r:id="rId18"/>
    <p:sldId id="275" r:id="rId19"/>
    <p:sldId id="274" r:id="rId20"/>
    <p:sldId id="276" r:id="rId21"/>
    <p:sldId id="270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B9F4C-7062-4E2C-AC09-7B1A0B3BC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56A328-5D4B-47DF-A971-7BEA524A5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61156C-4EB0-4932-B841-85B7C47A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4EB1C7-0E0C-4E09-8D25-8E638405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1080D8-E6DB-4B52-AD07-648F5626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947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65CA-4B0D-401A-A5B1-1ABF48CF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BD3F12-313F-46B4-A958-B1FB707CF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2FA89-0779-45B8-8237-E98FA4DE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694A04-0DA8-4DC5-AB6C-C2B2B2A8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9BBF1F-3D8A-4546-AA2B-D46F3DFF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2329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C3A7DB-BEE8-4B36-8934-F8085B2B9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5B5F3C-1ED4-4E76-88FB-C126520E8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3DB07C-65D5-43B4-998B-D0D413BF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5D68B2-6534-40AB-827D-110E4A1E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8637E-9B8B-490D-8D7B-5B710334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752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88F77-719F-4273-843C-364C99B1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D1359-3B7F-4616-A47F-A59FF7EB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A53FB3-307D-4740-AC48-5489E1AF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C89B40-B362-4C2B-8BB2-A72E898F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0A0D67-41FC-4CD4-AFF6-C39BF2B1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1360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ECBAF-4B49-4751-9CA5-BB62D4AE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3BA37-D3F6-4005-8B8D-22F868486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70ACC-3D0F-4C6B-80C7-7E224802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51F300-2454-493D-83B2-4DAA59E6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29560-4792-451C-BA4F-AA939D22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9797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6B938-129E-4DB8-AF07-E3BADDFC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83D400-EB5D-4302-BB7C-C7AEF6701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072F33-C9BE-4075-AEB3-9183D24FC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46AF7-D6FE-418B-B03B-9551DB68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715511-5F88-44E6-A303-D7B17972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5166AD-7F99-48AB-AF0B-EF31DB40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091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C137C-0C6D-44D0-9FB3-83F9914E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BAAD55-13B2-43C6-B909-8D8DA901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5B563C-5E54-4B68-B8CE-BB77D710C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1C62D9-9FCA-4CE0-8E20-836C1BF0D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3548D6-8B63-4240-9B68-7D08F2005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A8EEBE-D8A3-4E85-ACFD-F4CA6125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FAFFF9-764D-40F0-B4EB-74C8E11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FBB94F-C855-4CB3-A0A3-B3FA511D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7667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7D0BB-6A6C-491C-BC49-A1B80B14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203D3B-22A0-4039-A7E6-2A036FC3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DDE436-FCA8-4FA4-8EC9-43E4C364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7F07A0-B4A9-4914-B0DF-0EE920CB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2035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0BA9FA-671A-4449-B057-6D358ADD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28225F-147C-478F-930F-AABBD6D5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8A85DC-2237-4AE3-8944-FBE3EFB5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3195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9329E-57D4-426E-B1E2-1AFBD7D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F7ED3B-DF76-4D2A-B03F-3D33BAA20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772C73-4725-4B77-96EC-BFDBAAD8E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9C082F-98C9-4595-9C75-5F0D7D02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170363-89E8-456D-B8A2-BC816F8F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F980B0-A760-44DB-B6F5-E8701C7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0253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26474-D905-4D22-B507-9A18932F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716BD9-B78A-4837-9CD5-022546198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6A9E2D-32D9-484B-8807-06342355F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ADF453-0299-4B9A-B34B-88DE06E4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07E6B1-E5F2-4212-97AF-45799062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B1EDC0-C54E-41CD-BC35-03D0511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892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877606C-6255-4D32-8BF7-56348A72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D42416-50F8-4BD2-A8FD-DCA46FB44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7F3E5-ADE4-4C1E-A455-24820C36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BF5B-A558-4BDC-BDDB-375C79D59219}" type="datetimeFigureOut">
              <a:rPr lang="es-EC" smtClean="0"/>
              <a:t>19/7/2021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B151A-6E1D-4690-BB8B-A8396113E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5A294E-3A5C-42EE-B56A-C152454C5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81821-3D84-4C5F-B19E-2F01D70BE68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4645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slide" Target="slide16.xml"/><Relationship Id="rId7" Type="http://schemas.openxmlformats.org/officeDocument/2006/relationships/image" Target="../media/image34.png"/><Relationship Id="rId12" Type="http://schemas.openxmlformats.org/officeDocument/2006/relationships/slide" Target="slide18.xml"/><Relationship Id="rId1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slide" Target="slide19.xml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8.png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openxmlformats.org/officeDocument/2006/relationships/slide" Target="slide7.xml"/><Relationship Id="rId2" Type="http://schemas.openxmlformats.org/officeDocument/2006/relationships/image" Target="../media/image2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8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5494B-5A0B-42F5-9197-6677F3BA2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870" y="2717632"/>
            <a:ext cx="11618259" cy="1422735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DE MEDICIÓN DE TEMPERATURA EMPLEANDO VISIÓN POR COMPUTADORA EN VARIOS ESCENARIOS CONTROLADOS PARA LA DETECCIÓN DE LA FIEBRE EN LAS PERSONAS</a:t>
            </a:r>
            <a:endParaRPr lang="es-EC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B1E49A-EA70-4162-A4DE-007377239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870" y="4364960"/>
            <a:ext cx="6400800" cy="1588168"/>
          </a:xfrm>
        </p:spPr>
        <p:txBody>
          <a:bodyPr>
            <a:norm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Presentan: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Guanoluisa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Analuisa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Paúl Mauricio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López Gallo Xavier Alejandro</a:t>
            </a:r>
            <a:endParaRPr lang="es-EC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E60E2A2-E424-401C-ADB2-9AEDEF0C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6" y="0"/>
            <a:ext cx="5305425" cy="180975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AE5A4D7-4DC5-4CB5-AA28-80C058901A8D}"/>
              </a:ext>
            </a:extLst>
          </p:cNvPr>
          <p:cNvSpPr txBox="1">
            <a:spLocks/>
          </p:cNvSpPr>
          <p:nvPr/>
        </p:nvSpPr>
        <p:spPr>
          <a:xfrm>
            <a:off x="7008045" y="4364960"/>
            <a:ext cx="6400800" cy="1007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Tutor:</a:t>
            </a:r>
          </a:p>
          <a:p>
            <a:r>
              <a:rPr lang="es-E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José Luis Aguayo</a:t>
            </a:r>
            <a:endParaRPr lang="es-EC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75AAFA2-B5DB-4161-8E5E-68C219CAF392}"/>
              </a:ext>
            </a:extLst>
          </p:cNvPr>
          <p:cNvSpPr txBox="1">
            <a:spLocks/>
          </p:cNvSpPr>
          <p:nvPr/>
        </p:nvSpPr>
        <p:spPr>
          <a:xfrm>
            <a:off x="286870" y="1118183"/>
            <a:ext cx="11618259" cy="10073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FACULTAD DE INGENIERÍA DE SISTEMAS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1756146-1FF5-40C9-9B49-DBBEEC1BB4BD}"/>
              </a:ext>
            </a:extLst>
          </p:cNvPr>
          <p:cNvSpPr txBox="1">
            <a:spLocks/>
          </p:cNvSpPr>
          <p:nvPr/>
        </p:nvSpPr>
        <p:spPr>
          <a:xfrm>
            <a:off x="4665772" y="5953128"/>
            <a:ext cx="2250851" cy="739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QUITO, junio 2021</a:t>
            </a:r>
          </a:p>
        </p:txBody>
      </p:sp>
    </p:spTree>
    <p:extLst>
      <p:ext uri="{BB962C8B-B14F-4D97-AF65-F5344CB8AC3E}">
        <p14:creationId xmlns:p14="http://schemas.microsoft.com/office/powerpoint/2010/main" val="208200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A3665D73-1807-4BAA-BA28-049218EF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"/>
          <a:stretch/>
        </p:blipFill>
        <p:spPr>
          <a:xfrm>
            <a:off x="6314567" y="1991927"/>
            <a:ext cx="5294716" cy="28741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Un dibujo de una siluet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86E3700-0E70-405E-8364-F4EDF688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8" y="1251966"/>
            <a:ext cx="5294715" cy="397103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458AD8-5919-487E-BCF7-426C60A435BD}"/>
              </a:ext>
            </a:extLst>
          </p:cNvPr>
          <p:cNvSpPr txBox="1"/>
          <p:nvPr/>
        </p:nvSpPr>
        <p:spPr>
          <a:xfrm>
            <a:off x="1832265" y="572381"/>
            <a:ext cx="8527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Experimento sobre la comparación de temperatura en personas con diferentes somatotipos</a:t>
            </a:r>
            <a:endParaRPr lang="es-EC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E3AE0F-6EFC-4C22-BECB-9EFE73F2A726}"/>
              </a:ext>
            </a:extLst>
          </p:cNvPr>
          <p:cNvSpPr/>
          <p:nvPr/>
        </p:nvSpPr>
        <p:spPr>
          <a:xfrm>
            <a:off x="2929631" y="2183907"/>
            <a:ext cx="790113" cy="17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2458D37-9A99-4236-8DEF-EDBAC1690960}"/>
              </a:ext>
            </a:extLst>
          </p:cNvPr>
          <p:cNvSpPr/>
          <p:nvPr/>
        </p:nvSpPr>
        <p:spPr>
          <a:xfrm>
            <a:off x="4367814" y="4145873"/>
            <a:ext cx="676182" cy="196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CF230F-63F4-49FE-A8AE-C8741FB260D6}"/>
              </a:ext>
            </a:extLst>
          </p:cNvPr>
          <p:cNvSpPr/>
          <p:nvPr/>
        </p:nvSpPr>
        <p:spPr>
          <a:xfrm>
            <a:off x="1626093" y="4145873"/>
            <a:ext cx="790113" cy="17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99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D69ABA08-CB1F-456D-9D7C-28E4D2E9D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"/>
          <a:stretch/>
        </p:blipFill>
        <p:spPr>
          <a:xfrm>
            <a:off x="8320545" y="1573887"/>
            <a:ext cx="3292432" cy="43486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35B6E42-1DF8-4BE8-95C1-FBC5F350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61" y="2431050"/>
            <a:ext cx="3537345" cy="19897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parado, hombre&#10;&#10;Descripción generada automáticamente">
            <a:extLst>
              <a:ext uri="{FF2B5EF4-FFF2-40B4-BE49-F238E27FC236}">
                <a16:creationId xmlns:a16="http://schemas.microsoft.com/office/drawing/2014/main" id="{00684743-28C2-4BA1-8A4C-F22267E3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7" y="1830035"/>
            <a:ext cx="3517120" cy="31917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294675-4E03-4DD9-B62B-55FB54DFD655}"/>
              </a:ext>
            </a:extLst>
          </p:cNvPr>
          <p:cNvSpPr txBox="1"/>
          <p:nvPr/>
        </p:nvSpPr>
        <p:spPr>
          <a:xfrm>
            <a:off x="1327705" y="1082004"/>
            <a:ext cx="5675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latin typeface="Times New Roman" panose="02020603050405020304" pitchFamily="18" charset="0"/>
              </a:rPr>
              <a:t>Lugares de acumulación de tejido adiposo en las personas</a:t>
            </a:r>
            <a:endParaRPr lang="es-EC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6C10FD-0D88-451A-BB32-B6D892B33DD7}"/>
              </a:ext>
            </a:extLst>
          </p:cNvPr>
          <p:cNvSpPr txBox="1"/>
          <p:nvPr/>
        </p:nvSpPr>
        <p:spPr>
          <a:xfrm>
            <a:off x="8049177" y="528006"/>
            <a:ext cx="3835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Experimento sobre la comparación de temperatura en una persona normal vs una persona obesa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3207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5CDADA-4A0E-4930-9354-18EA0B18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497150"/>
            <a:ext cx="7655427" cy="6361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Firmas</a:t>
            </a:r>
            <a:r>
              <a:rPr lang="en-US" sz="3600" dirty="0"/>
              <a:t> y </a:t>
            </a:r>
            <a:r>
              <a:rPr lang="en-US" sz="3600" dirty="0" err="1"/>
              <a:t>huellas</a:t>
            </a:r>
            <a:r>
              <a:rPr lang="en-US" sz="3600" dirty="0"/>
              <a:t> de </a:t>
            </a:r>
            <a:r>
              <a:rPr lang="en-US" sz="3600" dirty="0" err="1"/>
              <a:t>calor</a:t>
            </a:r>
            <a:endParaRPr lang="en-US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937FED-D57B-40AB-8FB3-819E7981B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713" y="1630409"/>
            <a:ext cx="5483913" cy="3347699"/>
          </a:xfrm>
          <a:prstGeom prst="rect">
            <a:avLst/>
          </a:prstGeom>
          <a:noFill/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73CEB32-AEFA-4BF6-9162-EED9A11B000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4573" r="2422" b="5183"/>
          <a:stretch/>
        </p:blipFill>
        <p:spPr bwMode="auto">
          <a:xfrm>
            <a:off x="237374" y="2158207"/>
            <a:ext cx="5397294" cy="324438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C2B8507-09A8-4C40-BC7B-4F923502A720}"/>
              </a:ext>
            </a:extLst>
          </p:cNvPr>
          <p:cNvCxnSpPr/>
          <p:nvPr/>
        </p:nvCxnSpPr>
        <p:spPr>
          <a:xfrm>
            <a:off x="6096000" y="1800225"/>
            <a:ext cx="0" cy="4105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92D45E9-D0A7-4173-B04B-A8F9DD9AF1F2}"/>
              </a:ext>
            </a:extLst>
          </p:cNvPr>
          <p:cNvSpPr txBox="1"/>
          <p:nvPr/>
        </p:nvSpPr>
        <p:spPr>
          <a:xfrm>
            <a:off x="1014274" y="55016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Regiones de interés en la zona abdominal</a:t>
            </a:r>
            <a:endParaRPr lang="es-EC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FC5156-964D-4DE7-A08E-897125730A91}"/>
              </a:ext>
            </a:extLst>
          </p:cNvPr>
          <p:cNvSpPr txBox="1"/>
          <p:nvPr/>
        </p:nvSpPr>
        <p:spPr>
          <a:xfrm>
            <a:off x="6165409" y="503994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Representación térmica para la extracción de ROI junto con una representación vascular de los principales vasos que afectan la temperatura subcutánea de la cara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4434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00602B-987E-4447-9249-A5DF50D7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6" t="28611" r="65781" b="29722"/>
          <a:stretch/>
        </p:blipFill>
        <p:spPr>
          <a:xfrm>
            <a:off x="2485749" y="929984"/>
            <a:ext cx="3201880" cy="585709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E9A9E31-1B10-4BE6-AC8B-C33164031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940"/>
            <a:ext cx="10515600" cy="64633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HARDWARE</a:t>
            </a:r>
            <a:endParaRPr lang="es-EC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D2EE17-F983-4345-AF99-C032BC683C40}"/>
              </a:ext>
            </a:extLst>
          </p:cNvPr>
          <p:cNvSpPr txBox="1"/>
          <p:nvPr/>
        </p:nvSpPr>
        <p:spPr>
          <a:xfrm>
            <a:off x="7051828" y="2458079"/>
            <a:ext cx="3068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ámara 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érmica: HIKVISION </a:t>
            </a:r>
            <a:b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Modelo: DS-2TP31-3AUF </a:t>
            </a:r>
            <a:endParaRPr lang="es-EC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73E16C52-16FC-40E4-82CC-7DAB4BA77B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7803861"/>
                  </p:ext>
                </p:extLst>
              </p:nvPr>
            </p:nvGraphicFramePr>
            <p:xfrm>
              <a:off x="7072543" y="3104410"/>
              <a:ext cx="3048000" cy="1714500"/>
            </p:xfrm>
            <a:graphic>
              <a:graphicData uri="http://schemas.microsoft.com/office/powerpoint/2016/slidezoom">
                <pslz:sldZm>
                  <pslz:sldZmObj sldId="267" cId="1679466857">
                    <pslz:zmPr id="{D181BA8F-3BAC-484B-A586-620348A61572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3E16C52-16FC-40E4-82CC-7DAB4BA77B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2543" y="310441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65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8AA7F5C-6D9A-4259-8FA9-C4829BB14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"/>
          <a:stretch/>
        </p:blipFill>
        <p:spPr>
          <a:xfrm>
            <a:off x="0" y="1533802"/>
            <a:ext cx="6207066" cy="3209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53883F9-7694-44AA-A65B-BB0614E79A2C}"/>
                  </a:ext>
                </a:extLst>
              </p:cNvPr>
              <p:cNvSpPr txBox="1"/>
              <p:nvPr/>
            </p:nvSpPr>
            <p:spPr>
              <a:xfrm>
                <a:off x="6873534" y="1533802"/>
                <a:ext cx="5075808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ecnología: </a:t>
                </a:r>
                <a:r>
                  <a:rPr lang="es-E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N</a:t>
                </a: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 refrigerada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Módulo Térmico:  resolución de 160x120 pixeles. </a:t>
                </a:r>
                <a:r>
                  <a:rPr lang="es-E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amaño: 17 µm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Campo de visión: 37,1° x 50°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Distancia Focal: 3.1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Característica Térmica: -20 °C a 550°C. </a:t>
                </a:r>
                <a:r>
                  <a:rPr lang="es-E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</a:t>
                </a: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onfigurado de fábrica: 30 °C a 45°C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Precisión: </a:t>
                </a:r>
                <a14:m>
                  <m:oMath xmlns:m="http://schemas.openxmlformats.org/officeDocument/2006/math"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±2</m:t>
                    </m:r>
                  </m:oMath>
                </a14:m>
                <a:r>
                  <a:rPr lang="es-E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°C y </a:t>
                </a:r>
                <a14:m>
                  <m:oMath xmlns:m="http://schemas.openxmlformats.org/officeDocument/2006/math">
                    <m:r>
                      <a:rPr lang="es-E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±2</m:t>
                    </m:r>
                  </m:oMath>
                </a14:m>
                <a:r>
                  <a:rPr lang="es-E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</a:t>
                </a:r>
                <a:r>
                  <a:rPr lang="es-E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onitor LCD de resolución de 320x240 pixeles. Interpretado en una paleta de blanco caliente.</a:t>
                </a:r>
                <a:endParaRPr lang="es-EC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53883F9-7694-44AA-A65B-BB0614E7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34" y="1533802"/>
                <a:ext cx="5075808" cy="2862322"/>
              </a:xfrm>
              <a:prstGeom prst="rect">
                <a:avLst/>
              </a:prstGeom>
              <a:blipFill>
                <a:blip r:embed="rId3"/>
                <a:stretch>
                  <a:fillRect l="-841" t="-1279" r="-1563" b="-234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5AFE93DC-E7E0-426E-85DF-EBB61A967143}"/>
              </a:ext>
            </a:extLst>
          </p:cNvPr>
          <p:cNvSpPr txBox="1"/>
          <p:nvPr/>
        </p:nvSpPr>
        <p:spPr>
          <a:xfrm>
            <a:off x="561512" y="1164470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Diagrama del funcionamiento de una cámara térmica</a:t>
            </a:r>
            <a:endParaRPr lang="es-EC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7B4206-962E-4390-96E3-30AED17640F6}"/>
              </a:ext>
            </a:extLst>
          </p:cNvPr>
          <p:cNvSpPr txBox="1"/>
          <p:nvPr/>
        </p:nvSpPr>
        <p:spPr>
          <a:xfrm>
            <a:off x="6873534" y="1164470"/>
            <a:ext cx="507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Características de la cámara térmica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67946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24FD699-7122-4571-9C0B-4577BD31A871}"/>
              </a:ext>
            </a:extLst>
          </p:cNvPr>
          <p:cNvSpPr txBox="1"/>
          <p:nvPr/>
        </p:nvSpPr>
        <p:spPr>
          <a:xfrm>
            <a:off x="3528263" y="368393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Diagrama de bloques del módulo de lógica difusa</a:t>
            </a:r>
            <a:endParaRPr lang="es-EC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94474D44-18AE-4DBE-B599-192B5C64CC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380752"/>
                  </p:ext>
                </p:extLst>
              </p:nvPr>
            </p:nvGraphicFramePr>
            <p:xfrm>
              <a:off x="1779116" y="2163377"/>
              <a:ext cx="3048000" cy="1714500"/>
            </p:xfrm>
            <a:graphic>
              <a:graphicData uri="http://schemas.microsoft.com/office/powerpoint/2016/slidezoom">
                <pslz:sldZm>
                  <pslz:sldZmObj sldId="271" cId="1253350160">
                    <pslz:zmPr id="{9357EF18-FA55-49AB-9ADC-6005E0367A18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4474D44-18AE-4DBE-B599-192B5C64CC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116" y="2163377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00977EC5-D184-4793-BCE1-9FC9DFD205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91653"/>
                  </p:ext>
                </p:extLst>
              </p:nvPr>
            </p:nvGraphicFramePr>
            <p:xfrm>
              <a:off x="206366" y="3357585"/>
              <a:ext cx="3048000" cy="1714500"/>
            </p:xfrm>
            <a:graphic>
              <a:graphicData uri="http://schemas.microsoft.com/office/powerpoint/2016/slidezoom">
                <pslz:sldZm>
                  <pslz:sldZmObj sldId="272" cId="4255004011">
                    <pslz:zmPr id="{C2657803-B361-4670-9D53-CF439FE7DD7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0977EC5-D184-4793-BCE1-9FC9DFD20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366" y="335758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B2582D4F-683C-473B-9BCF-31A2C265C2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52031"/>
                  </p:ext>
                </p:extLst>
              </p:nvPr>
            </p:nvGraphicFramePr>
            <p:xfrm>
              <a:off x="3690051" y="3503986"/>
              <a:ext cx="5054517" cy="2843166"/>
            </p:xfrm>
            <a:graphic>
              <a:graphicData uri="http://schemas.microsoft.com/office/powerpoint/2016/slidezoom">
                <pslz:sldZm>
                  <pslz:sldZmObj sldId="274" cId="3289244999">
                    <pslz:zmPr id="{2E1B7C48-D36A-4E6C-B2EC-796E5BFBBBA3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54517" cy="284316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2582D4F-683C-473B-9BCF-31A2C265C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90051" y="3503986"/>
                <a:ext cx="5054517" cy="2843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Vista general de diapositiva 17">
                <a:extLst>
                  <a:ext uri="{FF2B5EF4-FFF2-40B4-BE49-F238E27FC236}">
                    <a16:creationId xmlns:a16="http://schemas.microsoft.com/office/drawing/2014/main" id="{75609437-07D7-40E7-B0CB-3ADF4F3985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5587430"/>
                  </p:ext>
                </p:extLst>
              </p:nvPr>
            </p:nvGraphicFramePr>
            <p:xfrm>
              <a:off x="5147636" y="810105"/>
              <a:ext cx="5054517" cy="2843166"/>
            </p:xfrm>
            <a:graphic>
              <a:graphicData uri="http://schemas.microsoft.com/office/powerpoint/2016/slidezoom">
                <pslz:sldZm>
                  <pslz:sldZmObj sldId="275" cId="2580176209">
                    <pslz:zmPr id="{561BBEF8-DEC9-4842-8B79-972BFC37E3D1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54517" cy="284316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Vista general de diapositiva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5609437-07D7-40E7-B0CB-3ADF4F398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7636" y="810105"/>
                <a:ext cx="5054517" cy="2843166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Imagen 19">
            <a:extLst>
              <a:ext uri="{FF2B5EF4-FFF2-40B4-BE49-F238E27FC236}">
                <a16:creationId xmlns:a16="http://schemas.microsoft.com/office/drawing/2014/main" id="{7A133913-182D-4DC2-8689-1D1356E712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989" y="3556032"/>
            <a:ext cx="1352550" cy="104775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Vista general de diapositiva 21">
                <a:extLst>
                  <a:ext uri="{FF2B5EF4-FFF2-40B4-BE49-F238E27FC236}">
                    <a16:creationId xmlns:a16="http://schemas.microsoft.com/office/drawing/2014/main" id="{5A249E13-FA8E-45AF-9145-572EE3569E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2218663"/>
                  </p:ext>
                </p:extLst>
              </p:nvPr>
            </p:nvGraphicFramePr>
            <p:xfrm>
              <a:off x="8968042" y="2658325"/>
              <a:ext cx="4835863" cy="2720173"/>
            </p:xfrm>
            <a:graphic>
              <a:graphicData uri="http://schemas.microsoft.com/office/powerpoint/2016/slidezoom">
                <pslz:sldZm>
                  <pslz:sldZmObj sldId="276" cId="809935508">
                    <pslz:zmPr id="{0C6B15AE-70BB-4E93-A12F-0B7F2962D7A0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35863" cy="272017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Vista general de diapositiva 2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A249E13-FA8E-45AF-9145-572EE3569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68042" y="2658325"/>
                <a:ext cx="4835863" cy="272017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E26DA36-462A-4B6A-B2DB-D368575A30E9}"/>
              </a:ext>
            </a:extLst>
          </p:cNvPr>
          <p:cNvSpPr/>
          <p:nvPr/>
        </p:nvSpPr>
        <p:spPr>
          <a:xfrm>
            <a:off x="3214192" y="2095350"/>
            <a:ext cx="5753849" cy="311584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737811F-73A9-4C7F-BFAF-01AC09F595FC}"/>
                  </a:ext>
                </a:extLst>
              </p:cNvPr>
              <p:cNvSpPr txBox="1"/>
              <p:nvPr/>
            </p:nvSpPr>
            <p:spPr>
              <a:xfrm>
                <a:off x="8835960" y="1539305"/>
                <a:ext cx="2732386" cy="1048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i="1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    Método de la centroide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C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C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C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s-EC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sSub>
                                    <m:sSubPr>
                                      <m:ctrlPr>
                                        <a:rPr lang="es-EC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C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s-EC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EC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C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C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den>
                          </m:f>
                        </m:e>
                      </m:d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737811F-73A9-4C7F-BFAF-01AC09F5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960" y="1539305"/>
                <a:ext cx="2732386" cy="1048813"/>
              </a:xfrm>
              <a:prstGeom prst="rect">
                <a:avLst/>
              </a:prstGeom>
              <a:blipFill>
                <a:blip r:embed="rId18"/>
                <a:stretch>
                  <a:fillRect t="-407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:a16="http://schemas.microsoft.com/office/drawing/2014/main" id="{7BC1E505-4727-4DF2-BD62-8AD99AD6B9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81137" y="3584884"/>
            <a:ext cx="1343025" cy="1028700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419EBEC7-C405-4A0D-B215-53AC6DC6AB65}"/>
              </a:ext>
            </a:extLst>
          </p:cNvPr>
          <p:cNvSpPr/>
          <p:nvPr/>
        </p:nvSpPr>
        <p:spPr>
          <a:xfrm>
            <a:off x="2911876" y="2849732"/>
            <a:ext cx="78842" cy="15358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658C5213-D80C-470F-BF1F-13F1CB53BCD2}"/>
              </a:ext>
            </a:extLst>
          </p:cNvPr>
          <p:cNvCxnSpPr/>
          <p:nvPr/>
        </p:nvCxnSpPr>
        <p:spPr>
          <a:xfrm>
            <a:off x="2990718" y="3968318"/>
            <a:ext cx="590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5C10AB3-7761-48F7-8728-5208905CE2C5}"/>
              </a:ext>
            </a:extLst>
          </p:cNvPr>
          <p:cNvCxnSpPr>
            <a:cxnSpLocks/>
          </p:cNvCxnSpPr>
          <p:nvPr/>
        </p:nvCxnSpPr>
        <p:spPr>
          <a:xfrm flipV="1">
            <a:off x="4852426" y="3968318"/>
            <a:ext cx="429788" cy="10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9687DC0-5C47-43DE-B7E6-82DD3742A40F}"/>
              </a:ext>
            </a:extLst>
          </p:cNvPr>
          <p:cNvCxnSpPr>
            <a:cxnSpLocks/>
          </p:cNvCxnSpPr>
          <p:nvPr/>
        </p:nvCxnSpPr>
        <p:spPr>
          <a:xfrm>
            <a:off x="7004482" y="3997910"/>
            <a:ext cx="5109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97A15EF-15F8-4207-AAD6-86CC95423923}"/>
              </a:ext>
            </a:extLst>
          </p:cNvPr>
          <p:cNvCxnSpPr/>
          <p:nvPr/>
        </p:nvCxnSpPr>
        <p:spPr>
          <a:xfrm>
            <a:off x="8744568" y="3968318"/>
            <a:ext cx="590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6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16CF54A5-2DBE-4572-BCB1-C7B1A514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341" y="2380294"/>
            <a:ext cx="4448175" cy="3114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942A1C-BFA6-4409-8981-F19F268D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5" y="1669530"/>
            <a:ext cx="4320000" cy="3518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5A946F-CFA3-41C7-A643-BBAD78B810C8}"/>
                  </a:ext>
                </a:extLst>
              </p:cNvPr>
              <p:cNvSpPr txBox="1"/>
              <p:nvPr/>
            </p:nvSpPr>
            <p:spPr>
              <a:xfrm>
                <a:off x="5959137" y="629237"/>
                <a:ext cx="6094520" cy="175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s-EC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C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&lt;190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s-EC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−190</m:t>
                                  </m:r>
                                </m:num>
                                <m:den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210−190</m:t>
                                  </m:r>
                                </m:den>
                              </m:f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, 190≤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≤210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s-EC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220−</m:t>
                                  </m:r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220−210</m:t>
                                  </m:r>
                                </m:den>
                              </m:f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, 210≤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≤220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&gt;220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35A946F-CFA3-41C7-A643-BBAD78B81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137" y="629237"/>
                <a:ext cx="6094520" cy="1751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5B00CA56-DE5D-427D-A262-5348C20AF383}"/>
              </a:ext>
            </a:extLst>
          </p:cNvPr>
          <p:cNvSpPr txBox="1"/>
          <p:nvPr/>
        </p:nvSpPr>
        <p:spPr>
          <a:xfrm>
            <a:off x="8418250" y="121613"/>
            <a:ext cx="196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[0 y 255]</a:t>
            </a:r>
            <a:endParaRPr lang="es-EC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6EC992D-EA32-4191-9349-02D5FABD180F}"/>
              </a:ext>
            </a:extLst>
          </p:cNvPr>
          <p:cNvSpPr/>
          <p:nvPr/>
        </p:nvSpPr>
        <p:spPr>
          <a:xfrm>
            <a:off x="6537386" y="200574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33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202737C-1A08-4D63-9463-C2CE2083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09" y="3640762"/>
            <a:ext cx="4381500" cy="3095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CC32AE-EBC8-43D5-8244-5BB16156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98" y="1545890"/>
            <a:ext cx="4680000" cy="3356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8414FBE-8207-4083-A5B1-FC9BE659B99B}"/>
                  </a:ext>
                </a:extLst>
              </p:cNvPr>
              <p:cNvSpPr txBox="1"/>
              <p:nvPr/>
            </p:nvSpPr>
            <p:spPr>
              <a:xfrm>
                <a:off x="-664115" y="1677943"/>
                <a:ext cx="6094520" cy="175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s-EC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C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&lt;34.2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s-EC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−34.2</m:t>
                                  </m:r>
                                </m:num>
                                <m:den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34.6−34.2</m:t>
                                  </m:r>
                                </m:den>
                              </m:f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,34.2 ≤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≤34.6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s-EC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34.8−</m:t>
                                  </m:r>
                                  <m:r>
                                    <a:rPr lang="es-EC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C" i="0">
                                      <a:latin typeface="Cambria Math" panose="02040503050406030204" pitchFamily="18" charset="0"/>
                                    </a:rPr>
                                    <m:t>34.8−34.6</m:t>
                                  </m:r>
                                </m:den>
                              </m:f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, 34.6≤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≤34.8</m:t>
                              </m:r>
                            </m:e>
                            <m:e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C" i="0">
                                  <a:latin typeface="Cambria Math" panose="02040503050406030204" pitchFamily="18" charset="0"/>
                                </a:rPr>
                                <m:t>&gt;34.8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8414FBE-8207-4083-A5B1-FC9BE659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4115" y="1677943"/>
                <a:ext cx="6094520" cy="1751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D5D20EC-4910-4F58-A281-6D80DF936D35}"/>
              </a:ext>
            </a:extLst>
          </p:cNvPr>
          <p:cNvSpPr txBox="1"/>
          <p:nvPr/>
        </p:nvSpPr>
        <p:spPr>
          <a:xfrm>
            <a:off x="1524096" y="706041"/>
            <a:ext cx="2099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[30 °C a 40 °C]</a:t>
            </a:r>
            <a:endParaRPr lang="es-EC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2BDFDD3-8498-48F6-8C26-DBA7761FB8C7}"/>
              </a:ext>
            </a:extLst>
          </p:cNvPr>
          <p:cNvSpPr/>
          <p:nvPr/>
        </p:nvSpPr>
        <p:spPr>
          <a:xfrm>
            <a:off x="136586" y="149156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5500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541D517-E50D-4A12-94B1-78D156B8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64" y="3259363"/>
            <a:ext cx="2703724" cy="32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E39AC0-7153-4B25-84D5-1BAE6029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523" y="684737"/>
            <a:ext cx="2604391" cy="5677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8D9B2AB-C40D-48FA-8201-6395CDB7EC80}"/>
              </a:ext>
            </a:extLst>
          </p:cNvPr>
          <p:cNvSpPr txBox="1"/>
          <p:nvPr/>
        </p:nvSpPr>
        <p:spPr>
          <a:xfrm>
            <a:off x="5851777" y="230009"/>
            <a:ext cx="232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Reglas de Inferencia</a:t>
            </a:r>
            <a:endParaRPr lang="es-EC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808CDB-1FC8-48E8-AD78-0F930F4F19CC}"/>
              </a:ext>
            </a:extLst>
          </p:cNvPr>
          <p:cNvSpPr/>
          <p:nvPr/>
        </p:nvSpPr>
        <p:spPr>
          <a:xfrm>
            <a:off x="5343114" y="230007"/>
            <a:ext cx="3041620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801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94E8028-F16E-441C-900A-9ADBCCC8E9E8}"/>
                  </a:ext>
                </a:extLst>
              </p:cNvPr>
              <p:cNvSpPr txBox="1"/>
              <p:nvPr/>
            </p:nvSpPr>
            <p:spPr>
              <a:xfrm>
                <a:off x="509034" y="5514821"/>
                <a:ext cx="3538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C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“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”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”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→ “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”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C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94E8028-F16E-441C-900A-9ADBCCC8E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34" y="5514821"/>
                <a:ext cx="353893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583E15A2-E39B-46D9-85A5-BAC00073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03" y="68738"/>
            <a:ext cx="4320000" cy="2833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18709C-9AFB-4193-A1D6-98686FAE0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2967"/>
            <a:ext cx="6057484" cy="16173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3DA379-173A-46BB-B94C-8E65598ED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12967"/>
            <a:ext cx="6057484" cy="11382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0FC6A3-FD43-4202-A5A5-EF1DBF00D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073" y="4540974"/>
            <a:ext cx="3471861" cy="231702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D3E3B5A-ED2C-4EDE-B8DE-53F48625156F}"/>
              </a:ext>
            </a:extLst>
          </p:cNvPr>
          <p:cNvSpPr/>
          <p:nvPr/>
        </p:nvSpPr>
        <p:spPr>
          <a:xfrm>
            <a:off x="0" y="2902286"/>
            <a:ext cx="12192000" cy="3955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892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D987E-005D-4EB2-94CE-0884C115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605"/>
            <a:ext cx="10515600" cy="1325563"/>
          </a:xfrm>
        </p:spPr>
        <p:txBody>
          <a:bodyPr/>
          <a:lstStyle/>
          <a:p>
            <a:r>
              <a:rPr lang="es-ES" dirty="0"/>
              <a:t>OBJETIVOS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B995A-2470-40B6-A52A-41ED1A059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04"/>
            <a:ext cx="10515600" cy="5291091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Diseñar un sistema que permita monitorear la temperatura corporal en personas desde distancias prudentes mediante visión por computadora.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Determinar las diferentes características del hardware y software para la adquisición de datos, control y monitoreo de la temperatura.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Obtener un estado del arte sobre las diferentes características de una persona y las características del medio ambiente, así como las diferentes transformaciones morfológicas y algoritmos para una correcta toma de medidas de temperatura por medio de visión por computadora.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Analizar todos los modelamientos de software que sean necesarios para explorar la mejor alternativa para el diseño del software.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y mediciones experimentales correspondientes a la distancia y error máximo que puede tener el software versus los componentes de hardware utilizados.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los diferentes resultados obtenidos, parciales y finales, en el control de la temperatura identificando cual es el mejor escenario para la toma de temperatura corporal.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54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31AA433-43AB-4207-A6C9-B9106FA900ED}"/>
                  </a:ext>
                </a:extLst>
              </p:cNvPr>
              <p:cNvSpPr txBox="1"/>
              <p:nvPr/>
            </p:nvSpPr>
            <p:spPr>
              <a:xfrm>
                <a:off x="3048740" y="1027136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C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EC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C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s-EC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,∀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C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EC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31AA433-43AB-4207-A6C9-B9106FA9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1027136"/>
                <a:ext cx="6094520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28B2F528-79A7-41B1-BE95-039EA1E3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7" y="1809000"/>
            <a:ext cx="2418905" cy="32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7477FA-0DF5-4A0A-85DE-AABE0BE9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52" y="1612915"/>
            <a:ext cx="5892587" cy="410025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919BDE3-18EA-4076-AF23-0028050BDE73}"/>
              </a:ext>
            </a:extLst>
          </p:cNvPr>
          <p:cNvSpPr/>
          <p:nvPr/>
        </p:nvSpPr>
        <p:spPr>
          <a:xfrm>
            <a:off x="3334884" y="932155"/>
            <a:ext cx="6082555" cy="478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099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452E12-9584-4233-996A-2CEDC05A2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66" y="1582065"/>
            <a:ext cx="6292907" cy="39414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EEC51-76B9-4C4D-892C-F6DAFDE1BE56}"/>
              </a:ext>
            </a:extLst>
          </p:cNvPr>
          <p:cNvSpPr txBox="1"/>
          <p:nvPr/>
        </p:nvSpPr>
        <p:spPr>
          <a:xfrm>
            <a:off x="876763" y="232391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Diagrama de bloques del módulo de visión artificial</a:t>
            </a:r>
            <a:endParaRPr lang="es-EC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FA8150-71B4-4558-B20E-E5CD5184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32" y="469145"/>
            <a:ext cx="2547938" cy="17737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9D9C62E-DC36-4B32-8CC0-C172D87F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29" y="577653"/>
            <a:ext cx="2442560" cy="15478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F8E1AF-A5BB-41F0-A2ED-379BC8C8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4" y="2709825"/>
            <a:ext cx="1234532" cy="16859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1338791-A32B-45C2-BEDA-9CD42B9D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456" y="2738849"/>
            <a:ext cx="2380834" cy="162787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774CB2E-7474-4FA7-AF26-0E681C1F9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7641" y="2721731"/>
            <a:ext cx="1185676" cy="16621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46F2D81-6AA3-4B77-8811-3A2EF9DFE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190" y="4708909"/>
            <a:ext cx="1414231" cy="20427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443B4CA-9E85-4CEF-9A45-309449B04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409" y="4708909"/>
            <a:ext cx="1646003" cy="214859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A7F7FF0-4C1C-4D30-9E95-97BEB19F555B}"/>
              </a:ext>
            </a:extLst>
          </p:cNvPr>
          <p:cNvSpPr txBox="1"/>
          <p:nvPr/>
        </p:nvSpPr>
        <p:spPr>
          <a:xfrm>
            <a:off x="6472331" y="146316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Imagen Real  Escala de Grises       Histograma</a:t>
            </a:r>
            <a:endParaRPr lang="es-EC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ACF0138-E127-4B3D-96FC-C71B090A03A5}"/>
              </a:ext>
            </a:extLst>
          </p:cNvPr>
          <p:cNvSpPr txBox="1"/>
          <p:nvPr/>
        </p:nvSpPr>
        <p:spPr>
          <a:xfrm>
            <a:off x="6472331" y="2366917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       HSV           Fondo          Filtro             Fondo/Filtro</a:t>
            </a:r>
            <a:endParaRPr lang="es-EC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2C00B5D-A7A4-4C25-92D8-BBC7C33D7E60}"/>
              </a:ext>
            </a:extLst>
          </p:cNvPr>
          <p:cNvSpPr txBox="1"/>
          <p:nvPr/>
        </p:nvSpPr>
        <p:spPr>
          <a:xfrm>
            <a:off x="6096000" y="4354091"/>
            <a:ext cx="541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                 </a:t>
            </a:r>
            <a:r>
              <a:rPr lang="es-ES" b="1" dirty="0" err="1">
                <a:latin typeface="Times New Roman" panose="02020603050405020304" pitchFamily="18" charset="0"/>
              </a:rPr>
              <a:t>Morphology</a:t>
            </a:r>
            <a:r>
              <a:rPr lang="es-ES" b="1" dirty="0">
                <a:latin typeface="Times New Roman" panose="02020603050405020304" pitchFamily="18" charset="0"/>
              </a:rPr>
              <a:t> Ex             Región de Interés</a:t>
            </a:r>
            <a:endParaRPr lang="es-EC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1D60022-CAF8-4294-B602-0693EBC21794}"/>
              </a:ext>
            </a:extLst>
          </p:cNvPr>
          <p:cNvSpPr txBox="1"/>
          <p:nvPr/>
        </p:nvSpPr>
        <p:spPr>
          <a:xfrm>
            <a:off x="9417451" y="2153226"/>
            <a:ext cx="254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                 Resultado del 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99768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5BE1F-F656-44BE-8E53-67461C65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Experimentos</a:t>
            </a:r>
            <a:b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Información sobre las características en que fueron tomadas las fotos térmicas.</a:t>
            </a:r>
            <a:endParaRPr lang="es-EC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18AAC900-5A7E-4993-933D-7E51C3340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58" t="63932" r="51109" b="20767"/>
          <a:stretch/>
        </p:blipFill>
        <p:spPr>
          <a:xfrm>
            <a:off x="4266741" y="2056892"/>
            <a:ext cx="3658518" cy="18248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FA2AE3-DB6C-42C0-8930-637F3AA76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90"/>
          <a:stretch/>
        </p:blipFill>
        <p:spPr>
          <a:xfrm>
            <a:off x="4911714" y="3881761"/>
            <a:ext cx="2107244" cy="228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Colección de mujeres blancas en edades diferentes | Vector Premium">
            <a:extLst>
              <a:ext uri="{FF2B5EF4-FFF2-40B4-BE49-F238E27FC236}">
                <a16:creationId xmlns:a16="http://schemas.microsoft.com/office/drawing/2014/main" id="{373DB9F5-8674-4E41-82CE-DDB77ED6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23078" r="6038" b="18835"/>
          <a:stretch/>
        </p:blipFill>
        <p:spPr bwMode="auto">
          <a:xfrm>
            <a:off x="950983" y="2862795"/>
            <a:ext cx="2810984" cy="2285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tras: Masculino, femenino… y epiceno - El Diario NY">
            <a:extLst>
              <a:ext uri="{FF2B5EF4-FFF2-40B4-BE49-F238E27FC236}">
                <a16:creationId xmlns:a16="http://schemas.microsoft.com/office/drawing/2014/main" id="{DF379E6B-B25A-4D90-98F7-0BF22307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16" y="2862795"/>
            <a:ext cx="2810984" cy="2285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63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8AE8E-59F6-40DF-BA37-69CFEB06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Experimentos</a:t>
            </a:r>
            <a:b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S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Información sobre el protocolo y condiciones empleadas para los experimentos.</a:t>
            </a:r>
            <a:endParaRPr lang="es-EC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D106BD7-6400-43C1-9B19-1F0BEE409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70" t="33737" r="33436" b="25050"/>
          <a:stretch/>
        </p:blipFill>
        <p:spPr>
          <a:xfrm>
            <a:off x="1988595" y="2086251"/>
            <a:ext cx="3604335" cy="4074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A753A0-9468-4E10-9F75-5A15E56E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02" t="32880" r="11165" b="27250"/>
          <a:stretch/>
        </p:blipFill>
        <p:spPr>
          <a:xfrm>
            <a:off x="6457029" y="2086251"/>
            <a:ext cx="3604333" cy="4074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022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7B1FC-BB75-4163-BFB2-913D27CC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y Análisis</a:t>
            </a:r>
            <a:br>
              <a:rPr lang="es-EC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Temperatura que refleja el software vs Temperatura que arroja la pistola térmica.</a:t>
            </a:r>
            <a:endParaRPr lang="es-EC" sz="48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FEEA250-4925-4E05-814B-ACC06A2B84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35" y="1690686"/>
            <a:ext cx="3181165" cy="40265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66831B-217B-4DEB-AC86-DB44070245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6310" y="1690686"/>
            <a:ext cx="3036163" cy="40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1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E014B-3150-431F-8F2E-52F34B4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Análisis</a:t>
            </a:r>
            <a:br>
              <a:rPr lang="es-E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Gráficas de distribución de temperatura </a:t>
            </a:r>
            <a:endParaRPr lang="es-EC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B37542-96F6-42BF-A7A2-F6C7222CF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7559" y="1886849"/>
            <a:ext cx="4329761" cy="30843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ECD026-E9BB-469B-8BF8-E192B3A94182}"/>
              </a:ext>
            </a:extLst>
          </p:cNvPr>
          <p:cNvPicPr/>
          <p:nvPr/>
        </p:nvPicPr>
        <p:blipFill rotWithShape="1">
          <a:blip r:embed="rId3"/>
          <a:srcRect r="8856"/>
          <a:stretch/>
        </p:blipFill>
        <p:spPr bwMode="auto">
          <a:xfrm>
            <a:off x="6429975" y="1886849"/>
            <a:ext cx="4329761" cy="3084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980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8159D-87DA-4F50-A847-4215BA5A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Análisis</a:t>
            </a:r>
            <a:br>
              <a:rPr lang="es-ES" sz="5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C" sz="2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A92D8E0-7081-487A-8E71-FC065F7E9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92" t="58219" r="34928" b="33212"/>
          <a:stretch/>
        </p:blipFill>
        <p:spPr>
          <a:xfrm>
            <a:off x="1928672" y="2863920"/>
            <a:ext cx="2228296" cy="49220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78533E3-42D4-441A-A15D-F649703FADCB}"/>
              </a:ext>
            </a:extLst>
          </p:cNvPr>
          <p:cNvSpPr txBox="1"/>
          <p:nvPr/>
        </p:nvSpPr>
        <p:spPr>
          <a:xfrm>
            <a:off x="1429304" y="234811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Ecuación para el cálculo del error absoluto</a:t>
            </a:r>
            <a:r>
              <a:rPr lang="es-MX" dirty="0"/>
              <a:t>.</a:t>
            </a:r>
            <a:endParaRPr lang="es-EC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59A492-A709-463A-B8AF-982FC6F6BFE2}"/>
              </a:ext>
            </a:extLst>
          </p:cNvPr>
          <p:cNvSpPr txBox="1"/>
          <p:nvPr/>
        </p:nvSpPr>
        <p:spPr>
          <a:xfrm>
            <a:off x="6331257" y="5553137"/>
            <a:ext cx="6094520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Gráfica de caja y bigotes de los resultados experimentales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s-EC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AEBA0C-1E43-4682-9AAA-88683E07C9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18" y="2110135"/>
            <a:ext cx="4753255" cy="3216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7E278C2-6747-42A7-B75C-56523FE8C63A}"/>
              </a:ext>
            </a:extLst>
          </p:cNvPr>
          <p:cNvSpPr txBox="1"/>
          <p:nvPr/>
        </p:nvSpPr>
        <p:spPr>
          <a:xfrm>
            <a:off x="1369033" y="3582626"/>
            <a:ext cx="621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Error absoluto Promedio = 0,207108840</a:t>
            </a:r>
            <a:endParaRPr lang="es-EC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E98573-5A5F-477A-B135-E264F4159E9D}"/>
              </a:ext>
            </a:extLst>
          </p:cNvPr>
          <p:cNvSpPr txBox="1"/>
          <p:nvPr/>
        </p:nvSpPr>
        <p:spPr>
          <a:xfrm>
            <a:off x="1525479" y="4209820"/>
            <a:ext cx="621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dirty="0">
                <a:solidFill>
                  <a:srgbClr val="000000"/>
                </a:solidFill>
                <a:latin typeface="Calibri" panose="020F0502020204030204" pitchFamily="34" charset="0"/>
              </a:rPr>
              <a:t>Desviación Estándar =</a:t>
            </a:r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0,146409571</a:t>
            </a:r>
            <a:endParaRPr lang="es-EC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B1667A-BF06-431F-8F14-0C76EA2860D8}"/>
              </a:ext>
            </a:extLst>
          </p:cNvPr>
          <p:cNvSpPr txBox="1"/>
          <p:nvPr/>
        </p:nvSpPr>
        <p:spPr>
          <a:xfrm>
            <a:off x="6959357" y="1450287"/>
            <a:ext cx="412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dirty="0">
                <a:solidFill>
                  <a:srgbClr val="000000"/>
                </a:solidFill>
                <a:latin typeface="Calibri" panose="020F0502020204030204" pitchFamily="34" charset="0"/>
              </a:rPr>
              <a:t>Temperatura promedio =</a:t>
            </a:r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36,27427545</a:t>
            </a:r>
            <a:r>
              <a:rPr lang="es-EC" dirty="0"/>
              <a:t> </a:t>
            </a:r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°C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5401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CCD3B-61DA-4606-B1AB-4BF85C4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Conclusiones y Trabajos Futuros</a:t>
            </a:r>
            <a:br>
              <a:rPr lang="es-EC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DBB70-F7BF-407E-B0A5-9563FDB3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76"/>
            <a:ext cx="10515600" cy="42346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diseño un software con inteligencia artificial basado en lógica difusa el cual detecta la temperatura de una persona a partir de una imagen infrarroja usando software gratuito.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Mediante el protocolo de actuación se analizó la información de la base de datos creada dando como resultado un aumento de temperatura en 0.1 y 0.2 °C aproximadamente cuando existe una variación en la iluminación del ambiente de prueba y la persona es expuesta a una intensidad de 100 luxes en adelante.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 realizar un estudio comparativo por medio de una gráfica compuesta y una de distribución de puntos entre la temperatura obtenida por la cámara térmica y el software desarrollado se determina que el promedio del error es admisible ya que en promedio se obtuvo un resultado </a:t>
            </a:r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0,207108840</a:t>
            </a:r>
            <a:r>
              <a:rPr lang="es-EC" sz="1400" dirty="0"/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una desviación estándar de </a:t>
            </a:r>
            <a:r>
              <a:rPr lang="es-EC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0,146409571</a:t>
            </a:r>
            <a:r>
              <a:rPr lang="es-E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mostrando que el software calcula de forma aceptable la temperatura de una persona.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4820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8290E-433C-4EA1-AAE8-188BA778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44"/>
            <a:ext cx="12192000" cy="782385"/>
          </a:xfrm>
        </p:spPr>
        <p:txBody>
          <a:bodyPr/>
          <a:lstStyle/>
          <a:p>
            <a:pPr algn="ctr"/>
            <a:r>
              <a:rPr lang="es-ES" dirty="0"/>
              <a:t>Introducción </a:t>
            </a:r>
            <a:endParaRPr lang="es-EC" dirty="0"/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C14EC898-F0DD-4BE4-8FA7-A69AF085B0E6}"/>
              </a:ext>
            </a:extLst>
          </p:cNvPr>
          <p:cNvSpPr/>
          <p:nvPr/>
        </p:nvSpPr>
        <p:spPr>
          <a:xfrm>
            <a:off x="8437491" y="3357135"/>
            <a:ext cx="2752079" cy="238433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9E727FC9-C24E-45ED-9476-FBC21A72B8B9}"/>
              </a:ext>
            </a:extLst>
          </p:cNvPr>
          <p:cNvSpPr/>
          <p:nvPr/>
        </p:nvSpPr>
        <p:spPr>
          <a:xfrm>
            <a:off x="6384523" y="3357138"/>
            <a:ext cx="2752079" cy="238433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7672E27D-0045-4145-A3BD-57F1CF4EE74C}"/>
              </a:ext>
            </a:extLst>
          </p:cNvPr>
          <p:cNvSpPr/>
          <p:nvPr/>
        </p:nvSpPr>
        <p:spPr>
          <a:xfrm>
            <a:off x="4590492" y="3357138"/>
            <a:ext cx="2752079" cy="238433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FDB8976E-2243-4790-B912-79EAA09D6958}"/>
              </a:ext>
            </a:extLst>
          </p:cNvPr>
          <p:cNvSpPr/>
          <p:nvPr/>
        </p:nvSpPr>
        <p:spPr>
          <a:xfrm>
            <a:off x="2796461" y="3357137"/>
            <a:ext cx="2752079" cy="23843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B276E6AD-1733-4401-A71D-47A297446E8E}"/>
              </a:ext>
            </a:extLst>
          </p:cNvPr>
          <p:cNvSpPr/>
          <p:nvPr/>
        </p:nvSpPr>
        <p:spPr>
          <a:xfrm>
            <a:off x="1002431" y="3357137"/>
            <a:ext cx="2369420" cy="2384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0A20193-C229-4E02-9AD1-8BBCDF74A38C}"/>
              </a:ext>
            </a:extLst>
          </p:cNvPr>
          <p:cNvCxnSpPr/>
          <p:nvPr/>
        </p:nvCxnSpPr>
        <p:spPr>
          <a:xfrm flipV="1">
            <a:off x="2181225" y="3476351"/>
            <a:ext cx="0" cy="80037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Vista general de diapositiva 16">
                <a:extLst>
                  <a:ext uri="{FF2B5EF4-FFF2-40B4-BE49-F238E27FC236}">
                    <a16:creationId xmlns:a16="http://schemas.microsoft.com/office/drawing/2014/main" id="{BED1261A-41B2-43E7-A939-A92FE978E8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9518271"/>
                  </p:ext>
                </p:extLst>
              </p:nvPr>
            </p:nvGraphicFramePr>
            <p:xfrm>
              <a:off x="1485901" y="4053211"/>
              <a:ext cx="2456432" cy="1381743"/>
            </p:xfrm>
            <a:graphic>
              <a:graphicData uri="http://schemas.microsoft.com/office/powerpoint/2016/slidezoom">
                <pslz:sldZm>
                  <pslz:sldZmObj sldId="258" cId="1279198144">
                    <pslz:zmPr id="{8A760F97-BC3B-406C-BF8F-C002C02E27E5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6432" cy="13817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Vista general de diapositiva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ED1261A-41B2-43E7-A939-A92FE978E8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5901" y="4053211"/>
                <a:ext cx="2456432" cy="1381743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40EFC9D-910B-4FBE-8447-2E45F4E52028}"/>
              </a:ext>
            </a:extLst>
          </p:cNvPr>
          <p:cNvCxnSpPr/>
          <p:nvPr/>
        </p:nvCxnSpPr>
        <p:spPr>
          <a:xfrm flipV="1">
            <a:off x="4362450" y="2562225"/>
            <a:ext cx="0" cy="866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Vista general de diapositiva 29">
                <a:extLst>
                  <a:ext uri="{FF2B5EF4-FFF2-40B4-BE49-F238E27FC236}">
                    <a16:creationId xmlns:a16="http://schemas.microsoft.com/office/drawing/2014/main" id="{3D08B440-C21A-46DD-B827-23F604CC0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634520"/>
                  </p:ext>
                </p:extLst>
              </p:nvPr>
            </p:nvGraphicFramePr>
            <p:xfrm>
              <a:off x="3755155" y="1582770"/>
              <a:ext cx="2340845" cy="1316726"/>
            </p:xfrm>
            <a:graphic>
              <a:graphicData uri="http://schemas.microsoft.com/office/powerpoint/2016/slidezoom">
                <pslz:sldZm>
                  <pslz:sldZmObj sldId="259" cId="2811338939">
                    <pslz:zmPr id="{B1252115-2836-4B0D-956B-82D0CA891735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0845" cy="13167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Vista general de diapositiva 2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D08B440-C21A-46DD-B827-23F604CC0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5155" y="1582770"/>
                <a:ext cx="2340845" cy="1316726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3BA0CFC7-59BC-4429-B2B8-1F401E8C789C}"/>
              </a:ext>
            </a:extLst>
          </p:cNvPr>
          <p:cNvCxnSpPr/>
          <p:nvPr/>
        </p:nvCxnSpPr>
        <p:spPr>
          <a:xfrm>
            <a:off x="6286500" y="3476351"/>
            <a:ext cx="0" cy="95277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Vista general de diapositiva 33">
                <a:extLst>
                  <a:ext uri="{FF2B5EF4-FFF2-40B4-BE49-F238E27FC236}">
                    <a16:creationId xmlns:a16="http://schemas.microsoft.com/office/drawing/2014/main" id="{D94537AB-E304-411D-9303-C161BB7C0E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593200"/>
                  </p:ext>
                </p:extLst>
              </p:nvPr>
            </p:nvGraphicFramePr>
            <p:xfrm>
              <a:off x="5599027" y="3998589"/>
              <a:ext cx="2650642" cy="1490986"/>
            </p:xfrm>
            <a:graphic>
              <a:graphicData uri="http://schemas.microsoft.com/office/powerpoint/2016/slidezoom">
                <pslz:sldZm>
                  <pslz:sldZmObj sldId="260" cId="3412862628">
                    <pslz:zmPr id="{F75F665E-B3BB-4657-BB72-0FDF9AAAED90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50642" cy="149098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Vista general de diapositiva 3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4537AB-E304-411D-9303-C161BB7C0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9027" y="3998589"/>
                <a:ext cx="2650642" cy="1490986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CCB19808-1732-444D-90F0-A2B46FA3BD03}"/>
              </a:ext>
            </a:extLst>
          </p:cNvPr>
          <p:cNvCxnSpPr>
            <a:cxnSpLocks/>
          </p:cNvCxnSpPr>
          <p:nvPr/>
        </p:nvCxnSpPr>
        <p:spPr>
          <a:xfrm flipV="1">
            <a:off x="8096250" y="2705100"/>
            <a:ext cx="0" cy="72390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Vista general de diapositiva 39">
                <a:extLst>
                  <a:ext uri="{FF2B5EF4-FFF2-40B4-BE49-F238E27FC236}">
                    <a16:creationId xmlns:a16="http://schemas.microsoft.com/office/drawing/2014/main" id="{DB05513F-EC9D-414C-8C57-D37110C3C7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88790"/>
                  </p:ext>
                </p:extLst>
              </p:nvPr>
            </p:nvGraphicFramePr>
            <p:xfrm>
              <a:off x="7472683" y="1582770"/>
              <a:ext cx="2340847" cy="1316726"/>
            </p:xfrm>
            <a:graphic>
              <a:graphicData uri="http://schemas.microsoft.com/office/powerpoint/2016/slidezoom">
                <pslz:sldZm>
                  <pslz:sldZmObj sldId="261" cId="1135115608">
                    <pslz:zmPr id="{16D9B627-E99C-44C5-ADB1-C3755EC061A0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0847" cy="13167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Vista general de diapositiva 3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B05513F-EC9D-414C-8C57-D37110C3C7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72683" y="1582770"/>
                <a:ext cx="2340847" cy="1316726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AD94DCC1-53A4-4781-9E28-015B709144C4}"/>
              </a:ext>
            </a:extLst>
          </p:cNvPr>
          <p:cNvCxnSpPr/>
          <p:nvPr/>
        </p:nvCxnSpPr>
        <p:spPr>
          <a:xfrm>
            <a:off x="10005134" y="3476351"/>
            <a:ext cx="0" cy="1051261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Vista general de diapositiva 44">
                <a:extLst>
                  <a:ext uri="{FF2B5EF4-FFF2-40B4-BE49-F238E27FC236}">
                    <a16:creationId xmlns:a16="http://schemas.microsoft.com/office/drawing/2014/main" id="{7A8AFC62-80D3-43E5-A095-C89D4AAC1A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760257"/>
                  </p:ext>
                </p:extLst>
              </p:nvPr>
            </p:nvGraphicFramePr>
            <p:xfrm>
              <a:off x="9380778" y="3943968"/>
              <a:ext cx="2650641" cy="1490986"/>
            </p:xfrm>
            <a:graphic>
              <a:graphicData uri="http://schemas.microsoft.com/office/powerpoint/2016/slidezoom">
                <pslz:sldZm>
                  <pslz:sldZmObj sldId="262" cId="874366940">
                    <pslz:zmPr id="{98193DF7-0F7B-494F-8EDF-89F45CA6808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50641" cy="149098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Vista general de diapositiva 4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A8AFC62-80D3-43E5-A095-C89D4AAC1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80778" y="3943968"/>
                <a:ext cx="2650641" cy="1490986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CuadroTexto 47">
            <a:extLst>
              <a:ext uri="{FF2B5EF4-FFF2-40B4-BE49-F238E27FC236}">
                <a16:creationId xmlns:a16="http://schemas.microsoft.com/office/drawing/2014/main" id="{295E5C55-1511-49A7-9434-B80895BF7A9A}"/>
              </a:ext>
            </a:extLst>
          </p:cNvPr>
          <p:cNvSpPr txBox="1"/>
          <p:nvPr/>
        </p:nvSpPr>
        <p:spPr>
          <a:xfrm>
            <a:off x="1609661" y="5250288"/>
            <a:ext cx="118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Hipócrates</a:t>
            </a:r>
            <a:endParaRPr lang="es-EC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A9A54D7-B768-45FA-A20E-FED243B9B6C5}"/>
              </a:ext>
            </a:extLst>
          </p:cNvPr>
          <p:cNvSpPr txBox="1"/>
          <p:nvPr/>
        </p:nvSpPr>
        <p:spPr>
          <a:xfrm>
            <a:off x="3625710" y="130217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Galileo Galilei</a:t>
            </a:r>
            <a:endParaRPr lang="es-EC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FDC2283-4261-42C6-A0AD-8941CB4E0AF8}"/>
              </a:ext>
            </a:extLst>
          </p:cNvPr>
          <p:cNvSpPr txBox="1"/>
          <p:nvPr/>
        </p:nvSpPr>
        <p:spPr>
          <a:xfrm>
            <a:off x="5073442" y="5250288"/>
            <a:ext cx="275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Frederick William Herschel </a:t>
            </a:r>
            <a:endParaRPr lang="es-EC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4D8505F-DDA5-4D9D-AF55-F7CD7C45E3C7}"/>
              </a:ext>
            </a:extLst>
          </p:cNvPr>
          <p:cNvSpPr txBox="1"/>
          <p:nvPr/>
        </p:nvSpPr>
        <p:spPr>
          <a:xfrm>
            <a:off x="7154325" y="132374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Radiación Térmica</a:t>
            </a:r>
            <a:endParaRPr lang="es-EC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67F9411-8FC9-4194-A343-DB88AE7F5D7A}"/>
              </a:ext>
            </a:extLst>
          </p:cNvPr>
          <p:cNvSpPr txBox="1"/>
          <p:nvPr/>
        </p:nvSpPr>
        <p:spPr>
          <a:xfrm>
            <a:off x="9412664" y="522743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Actualidad</a:t>
            </a:r>
            <a:endParaRPr lang="es-EC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98C58AD-96F1-4D53-BFD0-ADD8FCC35D9B}"/>
              </a:ext>
            </a:extLst>
          </p:cNvPr>
          <p:cNvSpPr txBox="1"/>
          <p:nvPr/>
        </p:nvSpPr>
        <p:spPr>
          <a:xfrm>
            <a:off x="1729243" y="2995612"/>
            <a:ext cx="87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460 </a:t>
            </a:r>
            <a:r>
              <a:rPr lang="es-ES" dirty="0" err="1"/>
              <a:t>a.C</a:t>
            </a:r>
            <a:endParaRPr lang="es-EC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A08EAAA-2046-4233-BAA1-6D92C7766C61}"/>
              </a:ext>
            </a:extLst>
          </p:cNvPr>
          <p:cNvSpPr txBox="1"/>
          <p:nvPr/>
        </p:nvSpPr>
        <p:spPr>
          <a:xfrm>
            <a:off x="3996960" y="36055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</a:t>
            </a:r>
            <a:endParaRPr lang="es-EC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B31BCD4-9466-4788-8FB5-1DED4BF76292}"/>
              </a:ext>
            </a:extLst>
          </p:cNvPr>
          <p:cNvSpPr txBox="1"/>
          <p:nvPr/>
        </p:nvSpPr>
        <p:spPr>
          <a:xfrm>
            <a:off x="5933009" y="29769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1800</a:t>
            </a:r>
            <a:endParaRPr lang="es-EC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9B9FA40-F04F-4FA1-9BC4-E336C0C5C734}"/>
              </a:ext>
            </a:extLst>
          </p:cNvPr>
          <p:cNvSpPr txBox="1"/>
          <p:nvPr/>
        </p:nvSpPr>
        <p:spPr>
          <a:xfrm>
            <a:off x="7714573" y="35955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1910 </a:t>
            </a:r>
            <a:endParaRPr lang="es-EC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E230346-F053-4915-B357-E2C8F095D576}"/>
              </a:ext>
            </a:extLst>
          </p:cNvPr>
          <p:cNvSpPr txBox="1"/>
          <p:nvPr/>
        </p:nvSpPr>
        <p:spPr>
          <a:xfrm>
            <a:off x="9678762" y="2987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2021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5767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51C5803D-23E9-4FCE-81F8-5417C1351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450" y="2009219"/>
            <a:ext cx="3276333" cy="2516820"/>
          </a:xfrm>
        </p:spPr>
      </p:pic>
      <p:pic>
        <p:nvPicPr>
          <p:cNvPr id="5" name="Imagen 4" descr="Imagen que contiene texto, libro&#10;&#10;Descripción generada automáticamente">
            <a:extLst>
              <a:ext uri="{FF2B5EF4-FFF2-40B4-BE49-F238E27FC236}">
                <a16:creationId xmlns:a16="http://schemas.microsoft.com/office/drawing/2014/main" id="{4F8E3C3C-A58F-4E99-ACD4-12B19D78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12315" r="9018" b="24829"/>
          <a:stretch>
            <a:fillRect/>
          </a:stretch>
        </p:blipFill>
        <p:spPr>
          <a:xfrm>
            <a:off x="850776" y="887195"/>
            <a:ext cx="5245224" cy="5083609"/>
          </a:xfrm>
          <a:custGeom>
            <a:avLst/>
            <a:gdLst>
              <a:gd name="connsiteX0" fmla="*/ 2223856 w 4447712"/>
              <a:gd name="connsiteY0" fmla="*/ 0 h 4310670"/>
              <a:gd name="connsiteX1" fmla="*/ 4447712 w 4447712"/>
              <a:gd name="connsiteY1" fmla="*/ 2155335 h 4310670"/>
              <a:gd name="connsiteX2" fmla="*/ 2223856 w 4447712"/>
              <a:gd name="connsiteY2" fmla="*/ 4310670 h 4310670"/>
              <a:gd name="connsiteX3" fmla="*/ 0 w 4447712"/>
              <a:gd name="connsiteY3" fmla="*/ 2155335 h 4310670"/>
              <a:gd name="connsiteX4" fmla="*/ 2223856 w 4447712"/>
              <a:gd name="connsiteY4" fmla="*/ 0 h 431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7712" h="4310670">
                <a:moveTo>
                  <a:pt x="2223856" y="0"/>
                </a:moveTo>
                <a:cubicBezTo>
                  <a:pt x="3452058" y="0"/>
                  <a:pt x="4447712" y="964976"/>
                  <a:pt x="4447712" y="2155335"/>
                </a:cubicBezTo>
                <a:cubicBezTo>
                  <a:pt x="4447712" y="3345694"/>
                  <a:pt x="3452058" y="4310670"/>
                  <a:pt x="2223856" y="4310670"/>
                </a:cubicBezTo>
                <a:cubicBezTo>
                  <a:pt x="995654" y="4310670"/>
                  <a:pt x="0" y="3345694"/>
                  <a:pt x="0" y="2155335"/>
                </a:cubicBezTo>
                <a:cubicBezTo>
                  <a:pt x="0" y="964976"/>
                  <a:pt x="995654" y="0"/>
                  <a:pt x="2223856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F7BC94-369A-490D-9F5B-6360D521502A}"/>
              </a:ext>
            </a:extLst>
          </p:cNvPr>
          <p:cNvSpPr txBox="1"/>
          <p:nvPr/>
        </p:nvSpPr>
        <p:spPr>
          <a:xfrm>
            <a:off x="7997528" y="4625265"/>
            <a:ext cx="288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Calor dulce – Fiebre ardiente</a:t>
            </a:r>
            <a:endParaRPr lang="es-EC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8D306D-2B43-44BC-82B4-5BC7F85B72BB}"/>
              </a:ext>
            </a:extLst>
          </p:cNvPr>
          <p:cNvSpPr/>
          <p:nvPr/>
        </p:nvSpPr>
        <p:spPr>
          <a:xfrm>
            <a:off x="6471821" y="88777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791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351E5BD-9E76-4407-9373-CAC10335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9" t="4167" r="21319" b="21713"/>
          <a:stretch>
            <a:fillRect/>
          </a:stretch>
        </p:blipFill>
        <p:spPr>
          <a:xfrm>
            <a:off x="682575" y="714374"/>
            <a:ext cx="5245200" cy="5083200"/>
          </a:xfrm>
          <a:custGeom>
            <a:avLst/>
            <a:gdLst>
              <a:gd name="connsiteX0" fmla="*/ 2622600 w 5245200"/>
              <a:gd name="connsiteY0" fmla="*/ 0 h 5083200"/>
              <a:gd name="connsiteX1" fmla="*/ 5245200 w 5245200"/>
              <a:gd name="connsiteY1" fmla="*/ 2541600 h 5083200"/>
              <a:gd name="connsiteX2" fmla="*/ 2622600 w 5245200"/>
              <a:gd name="connsiteY2" fmla="*/ 5083200 h 5083200"/>
              <a:gd name="connsiteX3" fmla="*/ 0 w 5245200"/>
              <a:gd name="connsiteY3" fmla="*/ 2541600 h 5083200"/>
              <a:gd name="connsiteX4" fmla="*/ 2622600 w 5245200"/>
              <a:gd name="connsiteY4" fmla="*/ 0 h 50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5200" h="5083200">
                <a:moveTo>
                  <a:pt x="2622600" y="0"/>
                </a:moveTo>
                <a:cubicBezTo>
                  <a:pt x="4071022" y="0"/>
                  <a:pt x="5245200" y="1137913"/>
                  <a:pt x="5245200" y="2541600"/>
                </a:cubicBezTo>
                <a:cubicBezTo>
                  <a:pt x="5245200" y="3945287"/>
                  <a:pt x="4071022" y="5083200"/>
                  <a:pt x="2622600" y="5083200"/>
                </a:cubicBezTo>
                <a:cubicBezTo>
                  <a:pt x="1174178" y="5083200"/>
                  <a:pt x="0" y="3945287"/>
                  <a:pt x="0" y="2541600"/>
                </a:cubicBezTo>
                <a:cubicBezTo>
                  <a:pt x="0" y="1137913"/>
                  <a:pt x="1174178" y="0"/>
                  <a:pt x="2622600" y="0"/>
                </a:cubicBezTo>
                <a:close/>
              </a:path>
            </a:pathLst>
          </a:cu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65652BE-1E48-45E0-9B26-58F0CFE2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7" y="1100341"/>
            <a:ext cx="5105398" cy="432257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CE4F349-13B8-43E5-BD09-2C317F503831}"/>
              </a:ext>
            </a:extLst>
          </p:cNvPr>
          <p:cNvSpPr/>
          <p:nvPr/>
        </p:nvSpPr>
        <p:spPr>
          <a:xfrm>
            <a:off x="6471821" y="88777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113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nterior, persona, hombre, tabla&#10;&#10;Descripción generada automáticamente">
            <a:extLst>
              <a:ext uri="{FF2B5EF4-FFF2-40B4-BE49-F238E27FC236}">
                <a16:creationId xmlns:a16="http://schemas.microsoft.com/office/drawing/2014/main" id="{1CF46066-992D-4A5B-B527-EB7792A7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4" t="2325" r="14974" b="23554"/>
          <a:stretch>
            <a:fillRect/>
          </a:stretch>
        </p:blipFill>
        <p:spPr>
          <a:xfrm>
            <a:off x="520561" y="797615"/>
            <a:ext cx="5245200" cy="5083200"/>
          </a:xfrm>
          <a:custGeom>
            <a:avLst/>
            <a:gdLst>
              <a:gd name="connsiteX0" fmla="*/ 2622600 w 5245200"/>
              <a:gd name="connsiteY0" fmla="*/ 0 h 5083200"/>
              <a:gd name="connsiteX1" fmla="*/ 5245200 w 5245200"/>
              <a:gd name="connsiteY1" fmla="*/ 2541600 h 5083200"/>
              <a:gd name="connsiteX2" fmla="*/ 2622600 w 5245200"/>
              <a:gd name="connsiteY2" fmla="*/ 5083200 h 5083200"/>
              <a:gd name="connsiteX3" fmla="*/ 0 w 5245200"/>
              <a:gd name="connsiteY3" fmla="*/ 2541600 h 5083200"/>
              <a:gd name="connsiteX4" fmla="*/ 2622600 w 5245200"/>
              <a:gd name="connsiteY4" fmla="*/ 0 h 50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5200" h="5083200">
                <a:moveTo>
                  <a:pt x="2622600" y="0"/>
                </a:moveTo>
                <a:cubicBezTo>
                  <a:pt x="4071022" y="0"/>
                  <a:pt x="5245200" y="1137913"/>
                  <a:pt x="5245200" y="2541600"/>
                </a:cubicBezTo>
                <a:cubicBezTo>
                  <a:pt x="5245200" y="3945287"/>
                  <a:pt x="4071022" y="5083200"/>
                  <a:pt x="2622600" y="5083200"/>
                </a:cubicBezTo>
                <a:cubicBezTo>
                  <a:pt x="1174178" y="5083200"/>
                  <a:pt x="0" y="3945287"/>
                  <a:pt x="0" y="2541600"/>
                </a:cubicBezTo>
                <a:cubicBezTo>
                  <a:pt x="0" y="1137913"/>
                  <a:pt x="1174178" y="0"/>
                  <a:pt x="2622600" y="0"/>
                </a:cubicBezTo>
                <a:close/>
              </a:path>
            </a:pathLst>
          </a:cu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8019E9FB-904B-42A0-BC9E-71D6741F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43000"/>
            <a:ext cx="5715000" cy="4572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AE85646-BEFE-420E-A245-5FA665BCDF11}"/>
              </a:ext>
            </a:extLst>
          </p:cNvPr>
          <p:cNvSpPr/>
          <p:nvPr/>
        </p:nvSpPr>
        <p:spPr>
          <a:xfrm>
            <a:off x="6318311" y="45599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12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C4387CB-62F0-4F45-86B5-3BD7DB5F717E}"/>
              </a:ext>
            </a:extLst>
          </p:cNvPr>
          <p:cNvSpPr txBox="1"/>
          <p:nvPr/>
        </p:nvSpPr>
        <p:spPr>
          <a:xfrm>
            <a:off x="8070193" y="3244333"/>
            <a:ext cx="304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La ley de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Stefan-Boltzmann </a:t>
            </a:r>
            <a:endParaRPr lang="es-EC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151B44-850C-42D8-B3A4-D06DC12E25F1}"/>
              </a:ext>
            </a:extLst>
          </p:cNvPr>
          <p:cNvSpPr txBox="1"/>
          <p:nvPr/>
        </p:nvSpPr>
        <p:spPr>
          <a:xfrm>
            <a:off x="8524248" y="135384"/>
            <a:ext cx="172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</a:rPr>
              <a:t>La ley de </a:t>
            </a:r>
            <a:r>
              <a:rPr lang="es-ES" b="1" dirty="0" err="1">
                <a:latin typeface="Times New Roman" panose="02020603050405020304" pitchFamily="18" charset="0"/>
              </a:rPr>
              <a:t>Wien</a:t>
            </a:r>
            <a:endParaRPr lang="es-EC" b="1" dirty="0"/>
          </a:p>
        </p:txBody>
      </p:sp>
      <p:pic>
        <p:nvPicPr>
          <p:cNvPr id="4" name="Imagen 3" descr="Radiación infrarroja en el espectro de ondas (2) | Academia Testo">
            <a:extLst>
              <a:ext uri="{FF2B5EF4-FFF2-40B4-BE49-F238E27FC236}">
                <a16:creationId xmlns:a16="http://schemas.microsoft.com/office/drawing/2014/main" id="{A16F69DA-0E6B-4D79-B9EB-621401F0D0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8" y="2120889"/>
            <a:ext cx="5139771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30B421C-36EB-4BEC-937F-1BF2BE7CB20D}"/>
              </a:ext>
            </a:extLst>
          </p:cNvPr>
          <p:cNvSpPr/>
          <p:nvPr/>
        </p:nvSpPr>
        <p:spPr>
          <a:xfrm>
            <a:off x="508554" y="819150"/>
            <a:ext cx="5245200" cy="5083200"/>
          </a:xfrm>
          <a:prstGeom prst="ellipse">
            <a:avLst/>
          </a:prstGeom>
          <a:noFill/>
          <a:ln w="762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EB48A35-AE50-4E97-9761-D2D6F1A5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656642"/>
            <a:ext cx="4276725" cy="257271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46F6E9FF-51BD-4FDB-BD46-774C791DC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3628641"/>
            <a:ext cx="4400223" cy="297750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97DF077-C500-4B89-B9EA-EA83D6523472}"/>
              </a:ext>
            </a:extLst>
          </p:cNvPr>
          <p:cNvSpPr/>
          <p:nvPr/>
        </p:nvSpPr>
        <p:spPr>
          <a:xfrm>
            <a:off x="6225184" y="46286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1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5E6A401D-3AB8-44BA-BA72-7DE569C3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08" t="6863" r="9071" b="3446"/>
          <a:stretch>
            <a:fillRect/>
          </a:stretch>
        </p:blipFill>
        <p:spPr>
          <a:xfrm>
            <a:off x="415215" y="887400"/>
            <a:ext cx="5245200" cy="5083200"/>
          </a:xfrm>
          <a:custGeom>
            <a:avLst/>
            <a:gdLst>
              <a:gd name="connsiteX0" fmla="*/ 2622600 w 5245200"/>
              <a:gd name="connsiteY0" fmla="*/ 0 h 5083200"/>
              <a:gd name="connsiteX1" fmla="*/ 5245200 w 5245200"/>
              <a:gd name="connsiteY1" fmla="*/ 2541600 h 5083200"/>
              <a:gd name="connsiteX2" fmla="*/ 2622600 w 5245200"/>
              <a:gd name="connsiteY2" fmla="*/ 5083200 h 5083200"/>
              <a:gd name="connsiteX3" fmla="*/ 0 w 5245200"/>
              <a:gd name="connsiteY3" fmla="*/ 2541600 h 5083200"/>
              <a:gd name="connsiteX4" fmla="*/ 2622600 w 5245200"/>
              <a:gd name="connsiteY4" fmla="*/ 0 h 50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5200" h="5083200">
                <a:moveTo>
                  <a:pt x="2622600" y="0"/>
                </a:moveTo>
                <a:cubicBezTo>
                  <a:pt x="4071022" y="0"/>
                  <a:pt x="5245200" y="1137913"/>
                  <a:pt x="5245200" y="2541600"/>
                </a:cubicBezTo>
                <a:cubicBezTo>
                  <a:pt x="5245200" y="3945287"/>
                  <a:pt x="4071022" y="5083200"/>
                  <a:pt x="2622600" y="5083200"/>
                </a:cubicBezTo>
                <a:cubicBezTo>
                  <a:pt x="1174178" y="5083200"/>
                  <a:pt x="0" y="3945287"/>
                  <a:pt x="0" y="2541600"/>
                </a:cubicBezTo>
                <a:cubicBezTo>
                  <a:pt x="0" y="1137913"/>
                  <a:pt x="1174178" y="0"/>
                  <a:pt x="2622600" y="0"/>
                </a:cubicBezTo>
                <a:close/>
              </a:path>
            </a:pathLst>
          </a:custGeom>
        </p:spPr>
      </p:pic>
      <p:pic>
        <p:nvPicPr>
          <p:cNvPr id="21" name="Imagen 2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CDC930E-7663-4850-AA73-91F3DED4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19" y="70195"/>
            <a:ext cx="2920280" cy="1826412"/>
          </a:xfrm>
          <a:prstGeom prst="rect">
            <a:avLst/>
          </a:prstGeom>
        </p:spPr>
      </p:pic>
      <p:pic>
        <p:nvPicPr>
          <p:cNvPr id="23" name="Imagen 22" descr="Imagen que contiene exterior, avión, agua, aire&#10;&#10;Descripción generada automáticamente">
            <a:extLst>
              <a:ext uri="{FF2B5EF4-FFF2-40B4-BE49-F238E27FC236}">
                <a16:creationId xmlns:a16="http://schemas.microsoft.com/office/drawing/2014/main" id="{F3A05406-E9C3-4061-9528-AB08AF043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02" y="2055373"/>
            <a:ext cx="3222594" cy="1649062"/>
          </a:xfrm>
          <a:prstGeom prst="rect">
            <a:avLst/>
          </a:prstGeom>
        </p:spPr>
      </p:pic>
      <p:pic>
        <p:nvPicPr>
          <p:cNvPr id="25" name="Imagen 2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35230AF-AE4B-445C-A9F8-F3048B616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313" y="4257675"/>
            <a:ext cx="1935072" cy="1981200"/>
          </a:xfrm>
          <a:prstGeom prst="rect">
            <a:avLst/>
          </a:prstGeom>
        </p:spPr>
      </p:pic>
      <p:pic>
        <p:nvPicPr>
          <p:cNvPr id="29" name="Imagen 28" descr="Gafas de sol&#10;&#10;Descripción generada automáticamente con confianza media">
            <a:extLst>
              <a:ext uri="{FF2B5EF4-FFF2-40B4-BE49-F238E27FC236}">
                <a16:creationId xmlns:a16="http://schemas.microsoft.com/office/drawing/2014/main" id="{7C1151FB-0052-48EB-B80F-7FDA1D7D8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4513718"/>
            <a:ext cx="2266950" cy="1277482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C18506C6-9655-430B-905E-223B75582425}"/>
              </a:ext>
            </a:extLst>
          </p:cNvPr>
          <p:cNvSpPr/>
          <p:nvPr/>
        </p:nvSpPr>
        <p:spPr>
          <a:xfrm>
            <a:off x="6537386" y="200574"/>
            <a:ext cx="5575177" cy="658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743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1115-9B6B-4915-A836-30DD7D68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5375"/>
          </a:xfrm>
        </p:spPr>
        <p:txBody>
          <a:bodyPr/>
          <a:lstStyle/>
          <a:p>
            <a:pPr algn="ctr"/>
            <a:r>
              <a:rPr lang="es-ES" dirty="0"/>
              <a:t>Estado del arte</a:t>
            </a:r>
            <a:endParaRPr lang="es-EC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43E1CEF-6B58-4EDD-ADD2-69711CAC6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631976"/>
              </p:ext>
            </p:extLst>
          </p:nvPr>
        </p:nvGraphicFramePr>
        <p:xfrm>
          <a:off x="6426292" y="2673539"/>
          <a:ext cx="4749896" cy="1937974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1508408">
                  <a:extLst>
                    <a:ext uri="{9D8B030D-6E8A-4147-A177-3AD203B41FA5}">
                      <a16:colId xmlns:a16="http://schemas.microsoft.com/office/drawing/2014/main" val="166706645"/>
                    </a:ext>
                  </a:extLst>
                </a:gridCol>
                <a:gridCol w="1731963">
                  <a:extLst>
                    <a:ext uri="{9D8B030D-6E8A-4147-A177-3AD203B41FA5}">
                      <a16:colId xmlns:a16="http://schemas.microsoft.com/office/drawing/2014/main" val="3878248773"/>
                    </a:ext>
                  </a:extLst>
                </a:gridCol>
                <a:gridCol w="1509525">
                  <a:extLst>
                    <a:ext uri="{9D8B030D-6E8A-4147-A177-3AD203B41FA5}">
                      <a16:colId xmlns:a16="http://schemas.microsoft.com/office/drawing/2014/main" val="81386595"/>
                    </a:ext>
                  </a:extLst>
                </a:gridCol>
              </a:tblGrid>
              <a:tr h="616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Medida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Temperatura normal (°C)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Fiebre (°C)</a:t>
                      </a:r>
                      <a:endParaRPr lang="es-EC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308199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Rectal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36,6 – 38,0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&gt;38,8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669750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Oral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35,5 – 37,5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&gt;37,8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4490912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Axilar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34,7 – 37,2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&gt;37,2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3408739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</a:rPr>
                        <a:t>Timpánica</a:t>
                      </a:r>
                      <a:endParaRPr lang="es-EC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35,8 – 38,0</a:t>
                      </a:r>
                      <a:endParaRPr lang="es-EC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&gt;38,0</a:t>
                      </a:r>
                      <a:endParaRPr lang="es-EC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40429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28F5030-263A-45C1-B1E6-C77F52231655}"/>
              </a:ext>
            </a:extLst>
          </p:cNvPr>
          <p:cNvSpPr txBox="1"/>
          <p:nvPr/>
        </p:nvSpPr>
        <p:spPr>
          <a:xfrm>
            <a:off x="5451706" y="1997447"/>
            <a:ext cx="636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Rangos de temperatura corporal dependiendo de la zona de medida</a:t>
            </a:r>
            <a:endParaRPr lang="es-EC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2CF0F2-6C06-4E2C-B180-294F8CBA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3539"/>
            <a:ext cx="4127563" cy="23437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0C79C6-2EB8-4224-B3B1-75362F0EBEBC}"/>
              </a:ext>
            </a:extLst>
          </p:cNvPr>
          <p:cNvSpPr txBox="1"/>
          <p:nvPr/>
        </p:nvSpPr>
        <p:spPr>
          <a:xfrm>
            <a:off x="1060681" y="1997447"/>
            <a:ext cx="383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Lugares de medición de la temperatura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92342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798</Words>
  <Application>Microsoft Office PowerPoint</Application>
  <PresentationFormat>Panorámica</PresentationFormat>
  <Paragraphs>94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Wingdings</vt:lpstr>
      <vt:lpstr>Wingdings 3</vt:lpstr>
      <vt:lpstr>Tema de Office</vt:lpstr>
      <vt:lpstr>SISTEMA DE MEDICIÓN DE TEMPERATURA EMPLEANDO VISIÓN POR COMPUTADORA EN VARIOS ESCENARIOS CONTROLADOS PARA LA DETECCIÓN DE LA FIEBRE EN LAS PERSONAS</vt:lpstr>
      <vt:lpstr>OBJETIVOS</vt:lpstr>
      <vt:lpstr>Introducción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Estado del arte</vt:lpstr>
      <vt:lpstr>Presentación de PowerPoint</vt:lpstr>
      <vt:lpstr>Presentación de PowerPoint</vt:lpstr>
      <vt:lpstr>Firmas y huellas de calor</vt:lpstr>
      <vt:lpstr>HARDWARE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Experimentos  Información sobre las características en que fueron tomadas las fotos térmicas.</vt:lpstr>
      <vt:lpstr>Experimentos  Información sobre el protocolo y condiciones empleadas para los experimentos.</vt:lpstr>
      <vt:lpstr>Resultados y Análisis Temperatura que refleja el software vs Temperatura que arroja la pistola térmica.</vt:lpstr>
      <vt:lpstr>Resultados y Análisis Gráficas de distribución de temperatura </vt:lpstr>
      <vt:lpstr>Resultados y Análisis </vt:lpstr>
      <vt:lpstr>Conclusiones y Trabajos Futuros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politécnica salesiana</dc:title>
  <dc:creator>Xavier Alejandro Lopez Gallo</dc:creator>
  <cp:lastModifiedBy>Xavier Alejandro Lopez Gallo</cp:lastModifiedBy>
  <cp:revision>74</cp:revision>
  <dcterms:created xsi:type="dcterms:W3CDTF">2021-06-24T14:58:08Z</dcterms:created>
  <dcterms:modified xsi:type="dcterms:W3CDTF">2021-07-19T15:06:45Z</dcterms:modified>
</cp:coreProperties>
</file>